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261" r:id="rId3"/>
    <p:sldId id="263" r:id="rId4"/>
    <p:sldId id="257" r:id="rId5"/>
    <p:sldId id="274" r:id="rId6"/>
    <p:sldId id="264" r:id="rId7"/>
    <p:sldId id="266" r:id="rId8"/>
    <p:sldId id="272" r:id="rId9"/>
    <p:sldId id="277" r:id="rId10"/>
    <p:sldId id="267" r:id="rId11"/>
    <p:sldId id="265" r:id="rId12"/>
    <p:sldId id="258" r:id="rId13"/>
    <p:sldId id="259" r:id="rId14"/>
    <p:sldId id="260" r:id="rId15"/>
    <p:sldId id="275" r:id="rId16"/>
    <p:sldId id="262" r:id="rId17"/>
    <p:sldId id="276" r:id="rId18"/>
    <p:sldId id="273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9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3028"/>
    <a:srgbClr val="65BEFF"/>
    <a:srgbClr val="372D30"/>
    <a:srgbClr val="2A326A"/>
    <a:srgbClr val="5B3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50" autoAdjust="0"/>
    <p:restoredTop sz="97441"/>
  </p:normalViewPr>
  <p:slideViewPr>
    <p:cSldViewPr snapToGrid="0" showGuides="1">
      <p:cViewPr>
        <p:scale>
          <a:sx n="60" d="100"/>
          <a:sy n="60" d="100"/>
        </p:scale>
        <p:origin x="-672" y="-1044"/>
      </p:cViewPr>
      <p:guideLst>
        <p:guide orient="horz" pos="360"/>
        <p:guide pos="3840"/>
        <p:guide pos="29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3C359-1538-4746-90AB-29D3BB6A804F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6A8B0-3610-2D46-8C19-D610DDCD0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90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6A8B0-3610-2D46-8C19-D610DDCD02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6A8B0-3610-2D46-8C19-D610DDCD02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03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4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85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8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0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8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1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5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2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7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20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C035B-0ED6-4AAA-A2AB-454275E490D1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E55E3-1ACE-47A4-BF5D-4320EC04C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481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1.xls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660" y="1018027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Upper St. Clair</a:t>
            </a:r>
            <a:b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Investing In Our Quality of Life</a:t>
            </a:r>
            <a:b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sz="4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2015 – 2025 </a:t>
            </a:r>
            <a:endParaRPr lang="en-US" sz="4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Wingfield Pin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60" y="3429000"/>
            <a:ext cx="2366963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Parade 1 edit upSIZ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60" y="4816475"/>
            <a:ext cx="2366963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8" name="Picture 4" descr="Miracle League Field 1 edit DOWNSIZ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523" y="3429000"/>
            <a:ext cx="236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9" name="Picture 5" descr="TWP 1 upSIZ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523" y="4816475"/>
            <a:ext cx="23653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0" name="Picture 6" descr="Outdoor Pool 2 DOWNSIZE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73" y="3429000"/>
            <a:ext cx="2366962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1" name="Picture 7" descr="Southhampton D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373" y="4816475"/>
            <a:ext cx="2366962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2" name="Picture 8" descr="USC clubhou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3" b="6813"/>
          <a:stretch>
            <a:fillRect/>
          </a:stretch>
        </p:blipFill>
        <p:spPr bwMode="auto">
          <a:xfrm>
            <a:off x="8639810" y="4816475"/>
            <a:ext cx="2366963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33" name="Picture 9" descr="Wetlands USC Comp (150 res 6x3)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810" y="3429000"/>
            <a:ext cx="2366962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0" y="1"/>
            <a:ext cx="12192000" cy="1143000"/>
            <a:chOff x="106548702" y="106872265"/>
            <a:chExt cx="7009226" cy="688008"/>
          </a:xfrm>
        </p:grpSpPr>
        <p:sp>
          <p:nvSpPr>
            <p:cNvPr id="13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54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10" y="42631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What makes Upper St. Clair different from other communities?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688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4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reasons are many and meaningful. </a:t>
            </a:r>
          </a:p>
          <a:p>
            <a:pPr marL="0" indent="0">
              <a:buNone/>
            </a:pPr>
            <a:endParaRPr lang="en-US" sz="1000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Upper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St. Clair is a composition of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sz="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Respectful Families of All Ages and Sizes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Dedicated Local Businesses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Quality Civic Spaces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Analytical, Responsive Leadership and Administration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Decision Makers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i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A Balance of Tradition and </a:t>
            </a:r>
            <a:r>
              <a:rPr lang="en-US" i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Innovation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US" sz="4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Upper St. Clair is unique because of you.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1" name="Picture 3" descr="PW Day 2 ed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011" y="1540794"/>
            <a:ext cx="3673641" cy="463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2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07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1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32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470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10" y="134770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Facets of Planning in Upper St. Clair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4414" y="5943515"/>
            <a:ext cx="3551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Transportation/Connectivity Update</a:t>
            </a:r>
            <a:endParaRPr lang="en-US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353594" y="5943515"/>
            <a:ext cx="3620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Quality f Life, Land Use, Infrastructure, </a:t>
            </a:r>
            <a:br>
              <a:rPr lang="en-US" sz="1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en-US" sz="1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Civic Amenities, and Outreach Updates</a:t>
            </a:r>
            <a:endParaRPr lang="en-US" sz="105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387" y="4472697"/>
            <a:ext cx="3689017" cy="14896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491" y="4473833"/>
            <a:ext cx="3689017" cy="14896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95" y="4472698"/>
            <a:ext cx="3689017" cy="1489641"/>
          </a:xfrm>
          <a:prstGeom prst="rect">
            <a:avLst/>
          </a:prstGeom>
        </p:spPr>
      </p:pic>
      <p:grpSp>
        <p:nvGrpSpPr>
          <p:cNvPr id="43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44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69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94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41" name="Straight Connector 40"/>
          <p:cNvCxnSpPr/>
          <p:nvPr/>
        </p:nvCxnSpPr>
        <p:spPr>
          <a:xfrm flipV="1">
            <a:off x="2225310" y="3926111"/>
            <a:ext cx="2026181" cy="625658"/>
          </a:xfrm>
          <a:prstGeom prst="line">
            <a:avLst/>
          </a:prstGeom>
          <a:ln w="12700">
            <a:solidFill>
              <a:srgbClr val="9E30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4101311" y="3934203"/>
            <a:ext cx="2026181" cy="625658"/>
          </a:xfrm>
          <a:prstGeom prst="line">
            <a:avLst/>
          </a:prstGeom>
          <a:ln w="12700">
            <a:solidFill>
              <a:srgbClr val="9E30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6164307" y="1820708"/>
            <a:ext cx="3751137" cy="197445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64257" y="3661320"/>
            <a:ext cx="3551722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Park and Recreation Plan</a:t>
            </a:r>
            <a:endParaRPr lang="en-US" sz="2000" dirty="0"/>
          </a:p>
        </p:txBody>
      </p:sp>
      <p:cxnSp>
        <p:nvCxnSpPr>
          <p:cNvPr id="124" name="Straight Connector 123"/>
          <p:cNvCxnSpPr/>
          <p:nvPr/>
        </p:nvCxnSpPr>
        <p:spPr>
          <a:xfrm flipV="1">
            <a:off x="4131763" y="1820708"/>
            <a:ext cx="2107869" cy="204066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40742" y="1395597"/>
            <a:ext cx="1932809" cy="7078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Planning in </a:t>
            </a:r>
            <a:b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Upper St. Clair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18571" y="3661320"/>
            <a:ext cx="2426385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Comprehensive Plan</a:t>
            </a:r>
          </a:p>
        </p:txBody>
      </p:sp>
    </p:spTree>
    <p:extLst>
      <p:ext uri="{BB962C8B-B14F-4D97-AF65-F5344CB8AC3E}">
        <p14:creationId xmlns:p14="http://schemas.microsoft.com/office/powerpoint/2010/main" val="19364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5478"/>
            <a:ext cx="11031914" cy="71323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Highlights of the Refinements to Date *</a:t>
            </a:r>
            <a:b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r>
              <a:rPr lang="en-US" sz="18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* August to September 2015 refinements requested are incorporated into the public review draft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541" y="1698329"/>
            <a:ext cx="10839108" cy="5900092"/>
          </a:xfrm>
        </p:spPr>
        <p:txBody>
          <a:bodyPr numCol="2">
            <a:normAutofit fontScale="55000" lnSpcReduction="20000"/>
          </a:bodyPr>
          <a:lstStyle/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Clarified aspects associated with quality of life in context of intersection improvements</a:t>
            </a:r>
          </a:p>
          <a:p>
            <a:pPr marL="514350" indent="-514350">
              <a:buAutoNum type="arabicPeriod"/>
              <a:tabLst>
                <a:tab pos="4795838" algn="l"/>
              </a:tabLst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Clarified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municipal involvement in </a:t>
            </a: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  public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areas of suburban woodlands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Identified the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broader nature of assessing opportunities for infill development prior to executing infill development strategies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Re-casted a broader net/classifications  to capture ways in which elements of  sustainability could be identified 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Identified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the Township as place in which outreach (of various kinds) for regionally significant infrastructure impacts, </a:t>
            </a: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etc.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can occur.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Clarified local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organizations and surrounding </a:t>
            </a: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communities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include </a:t>
            </a: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private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and </a:t>
            </a: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public entities</a:t>
            </a:r>
            <a:b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/>
            </a:r>
            <a:b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/>
            </a:r>
            <a:b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/>
            </a:r>
            <a:b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/>
            </a:r>
            <a:b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/>
            </a:r>
            <a:b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</a:br>
            <a:endParaRPr lang="en-US" sz="3800" dirty="0" smtClean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Removed references to “scoring” priorities for development, etc.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Reinforced that Pedestrian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and bicycle safety education is a component of several departments and there are on-going opportunities for discussing it 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Noted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that recommended road intersection and segment projects are identified in priority order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Provided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additional references to feedback/quality of life survey results in various portions of the document as applicable</a:t>
            </a:r>
          </a:p>
          <a:p>
            <a:pPr marL="514350" indent="-514350">
              <a:buAutoNum type="arabicPeriod"/>
            </a:pP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Noted the </a:t>
            </a: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ideas and recommendations of the focus group were incorporated into the recommendations of the plan as a </a:t>
            </a:r>
            <a:r>
              <a:rPr lang="en-US" sz="38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whole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sz="3800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Refining/completing sentences as applicable for formatting/needed editing; maps relocated within document as applicable</a:t>
            </a:r>
          </a:p>
          <a:p>
            <a:pPr marL="514350" indent="-514350">
              <a:buAutoNum type="arabicPeriod"/>
            </a:pPr>
            <a:endParaRPr lang="en-US" sz="2900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33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58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686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6251"/>
            <a:ext cx="10515600" cy="71323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Comprehensive Planning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6558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Continue offering residents a great place to live, learn, and play.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Maintain efforts to be a readily identifiable and distinctive suburban Pittsburgh Community.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Cultivate responsibility.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Offer everyone a safe, clean, and friendly environment.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Lead by example among all Township Departments applying sound community planning, values, and communication 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4" name="Picture 2" descr="2-Country Clu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3" t="12978" r="-525" b="9386"/>
          <a:stretch>
            <a:fillRect/>
          </a:stretch>
        </p:blipFill>
        <p:spPr bwMode="auto">
          <a:xfrm>
            <a:off x="590550" y="4964492"/>
            <a:ext cx="3511467" cy="18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075" name="Picture 3" descr="CRC 4 DOWNSIZ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983" y="4969256"/>
            <a:ext cx="3509112" cy="18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076" name="Picture 4" descr="Gardens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61" y="4964493"/>
            <a:ext cx="3511466" cy="18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33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58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8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3644"/>
            <a:ext cx="7852725" cy="710018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Commitment to Responsibility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7170"/>
            <a:ext cx="10515600" cy="489884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Coordinated Future Land Uses and Housing 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Public Services, Public Safety, and Municipal Department Excellence</a:t>
            </a:r>
          </a:p>
          <a:p>
            <a:r>
              <a:rPr lang="en-US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Stormwater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Management 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Suburban Woodlands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Township Sustainability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Natural Heritage System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Library Programs and Services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Recreation, Parks and Culture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Transit Support Strategy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Information/Technology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5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106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3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5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56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315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1394"/>
            <a:ext cx="10515600" cy="71323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Commitment to Connectivity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3790"/>
            <a:ext cx="10515600" cy="47331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The Township’s commitment to connectivity has two equally important and complex parts: improvements for its vehicular road network and expansion of its pedestrian system.</a:t>
            </a:r>
          </a:p>
          <a:p>
            <a:pPr marL="0" indent="0">
              <a:buNone/>
            </a:pPr>
            <a:endParaRPr lang="en-US" sz="900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Intersections of Focus for Connectivity Progress 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Washington Road with Fort Couch Road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Washington Road with Boyce Road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Bethel Church Road with Drake Road 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Painters Run Road with McMillan Road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Painters Run Road with Robb Hollow Road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McMurray Road with Bethel Church Road</a:t>
            </a:r>
          </a:p>
          <a:p>
            <a:r>
              <a:rPr lang="en-US" sz="2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Washington Road with Circle Drive</a:t>
            </a:r>
          </a:p>
          <a:p>
            <a:endParaRPr lang="en-US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42" name="Picture 2" descr="survey_color change for report-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069" y="2372808"/>
            <a:ext cx="5815509" cy="407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80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5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06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3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26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" t="4306" r="3362" b="4167"/>
          <a:stretch/>
        </p:blipFill>
        <p:spPr>
          <a:xfrm>
            <a:off x="3314699" y="0"/>
            <a:ext cx="5432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4"/>
          <a:stretch/>
        </p:blipFill>
        <p:spPr>
          <a:xfrm>
            <a:off x="0" y="-40462"/>
            <a:ext cx="12201728" cy="6886324"/>
          </a:xfrm>
        </p:spPr>
      </p:pic>
    </p:spTree>
    <p:extLst>
      <p:ext uri="{BB962C8B-B14F-4D97-AF65-F5344CB8AC3E}">
        <p14:creationId xmlns:p14="http://schemas.microsoft.com/office/powerpoint/2010/main" val="82572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4899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Commitment to Outreach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51625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To </a:t>
            </a:r>
            <a:r>
              <a:rPr lang="en-US" sz="3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provide a framework to enhance the Township’s two-way communications capacity, improve stakeholder relationships, and deliver effective communications programs that help achieve organizational goals, the Township seeks to</a:t>
            </a:r>
            <a:r>
              <a:rPr lang="en-US" sz="32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sz="2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Provide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information that is timely, accurate, clear, accessible and responsive.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Consider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the wide range of communication tools available  and use those most appropriately to address the needs associated with each circumstance.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Work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collaboratively across administration and staff to ensure that information is thorough, factual and timely.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Respect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the access to information and privacy rights of citizens and employees.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Support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opportunities for engagement to inform public policy.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Strive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to achieve a culture of two-way communication and communications excellence practices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.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0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5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06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3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5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27360"/>
            <a:ext cx="10515600" cy="71323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Commitment to Civic Space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8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The Outlook of the Township’s Civic Space effort is to enhance and assure the quality of life of Township residents by providing a diversity 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of: safe,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accessible,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culturally based,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family-oriented, well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maintained and/or 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protected,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conomically responsible, and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strategically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located amenities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sz="900" dirty="0"/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Strategic Focuses to providing Quality Civic Spaces: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Programming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Community Awareness</a:t>
            </a:r>
          </a:p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Strategic Alliances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  <p:grpSp>
        <p:nvGrpSpPr>
          <p:cNvPr id="80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5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06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3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8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4867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An Action Plan:  Moving Forward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Land Use, Housing, and Development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Infrastructure and Transportation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Civic Space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Local Government and Services</a:t>
            </a: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195" name="Picture 3" descr="Boyce Mayview Park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2" t="27561" r="39380" b="-35"/>
          <a:stretch/>
        </p:blipFill>
        <p:spPr bwMode="auto">
          <a:xfrm>
            <a:off x="9133557" y="545612"/>
            <a:ext cx="2357437" cy="631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2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07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1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32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538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93018"/>
              </p:ext>
            </p:extLst>
          </p:nvPr>
        </p:nvGraphicFramePr>
        <p:xfrm>
          <a:off x="550258" y="-97351"/>
          <a:ext cx="11061812" cy="968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Worksheet" r:id="rId4" imgW="10210800" imgH="8940800" progId="Excel.Sheet.12">
                  <p:embed/>
                </p:oleObj>
              </mc:Choice>
              <mc:Fallback>
                <p:oleObj name="Worksheet" r:id="rId4" imgW="10210800" imgH="8940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0258" y="-97351"/>
                        <a:ext cx="11061812" cy="9685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70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539278"/>
            <a:ext cx="10515600" cy="6424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Land Use, Housing and Development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Assess impacts of infill development</a:t>
            </a:r>
          </a:p>
          <a:p>
            <a:pPr marL="635000" indent="-635000">
              <a:buFont typeface="Arial"/>
              <a:buChar char="•"/>
            </a:pP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Continue to support existing patterns of 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zoning; consider zoning for potential eating establishments, offices and services; update Township development strategies as applicable</a:t>
            </a:r>
          </a:p>
          <a:p>
            <a:pPr marL="635000" indent="-635000">
              <a:buFont typeface="Arial"/>
              <a:buChar char="•"/>
            </a:pP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Complete strategic ordinance updates for priority areas of development and connectivity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Continue </a:t>
            </a:r>
            <a:r>
              <a:rPr lang="en-US" dirty="0">
                <a:solidFill>
                  <a:schemeClr val="bg1">
                    <a:lumMod val="65000"/>
                    <a:lumOff val="35000"/>
                  </a:schemeClr>
                </a:solidFill>
              </a:rPr>
              <a:t>to monitor patterns of residential 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moves; partner with real estate and other regional entities to promote young residents investing in the community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Align policies for priority areas of development along Boyce and Painters Run corridors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Evaluate applicability and feasibility of design guidelines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Create capabilities for on-line development application submission and Township Commission access/review</a:t>
            </a: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8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491152"/>
            <a:ext cx="10515600" cy="6424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Infrastructure and Transportation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Develop webinars/anytime sessions regarding educational outreach re: regional </a:t>
            </a:r>
            <a:r>
              <a:rPr lang="en-US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stormwater</a:t>
            </a:r>
            <a:endParaRPr lang="en-US" dirty="0" smtClean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Prepare re-occurring on-line and USC Today highlights regarding completed infrastructure improvements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Share ‘lessons learned’ regarding sustainable practices/efficiencies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Prioritize and allocate resources for roadway and key intersection improvements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Prioritize and pursue sidewalk and bikeway improvements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Promote pedestrian and bicycle safety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Coordinate with community and regional officials regarding multi-municipal improvements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52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85813" y="491153"/>
            <a:ext cx="10515600" cy="6424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Civic Space 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Address Township-prioritized improvements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Provide library spaces, programs and services relevant to those of all ages and interests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Maintain a healthy tree canopy and understory; promote coordinated conservation of the landscape within the public realm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Continue to implement updated </a:t>
            </a:r>
            <a:r>
              <a:rPr lang="en-US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stormwater</a:t>
            </a: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and floodplain management initiatives. 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Evaluate the feasibility and prioritize facility update needs for Township public spaces/sites/structures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Consider opportunities of expanded recreation and public spaces as applicable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85813" y="481525"/>
            <a:ext cx="10515600" cy="6424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Local Government and Services  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Develop a framework tracking Township service excellence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Outline and implement a coordinated communications strategy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Organize and expand opportunities for collaboration with the School District 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Conduct on-line and/or in-person get-togethers to discuss factors and amenities that contribute to Township quality of life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Create a bi-annual Progress Report to self-evaluate Action Plan status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Evaluate Township Department annual needs and identify short-and long-term needs </a:t>
            </a:r>
          </a:p>
          <a:p>
            <a:pPr marL="635000" indent="-635000">
              <a:buFont typeface="Arial"/>
              <a:buChar char="•"/>
            </a:pPr>
            <a:r>
              <a:rPr lang="en-US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Continued to align technology needs with delivery of Township services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0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02" y="1415541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Thank you </a:t>
            </a:r>
            <a:endParaRPr lang="en-US" sz="60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564" y="274110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f</a:t>
            </a:r>
            <a:r>
              <a:rPr lang="en-US" sz="44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+mj-lt"/>
              </a:rPr>
              <a:t>or being you. </a:t>
            </a:r>
            <a:endParaRPr lang="en-US" sz="4400" i="1" dirty="0">
              <a:solidFill>
                <a:schemeClr val="bg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16386" name="Picture 2" descr="Parade 1 edit upSIZ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36" y="1430556"/>
            <a:ext cx="6727689" cy="4244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80" name="Group 2"/>
          <p:cNvGrpSpPr>
            <a:grpSpLocks/>
          </p:cNvGrpSpPr>
          <p:nvPr/>
        </p:nvGrpSpPr>
        <p:grpSpPr bwMode="auto">
          <a:xfrm>
            <a:off x="417094" y="65317"/>
            <a:ext cx="3753016" cy="365125"/>
            <a:chOff x="106548702" y="106872265"/>
            <a:chExt cx="7009226" cy="688008"/>
          </a:xfrm>
        </p:grpSpPr>
        <p:sp>
          <p:nvSpPr>
            <p:cNvPr id="8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5" name="Group 2"/>
          <p:cNvGrpSpPr>
            <a:grpSpLocks/>
          </p:cNvGrpSpPr>
          <p:nvPr/>
        </p:nvGrpSpPr>
        <p:grpSpPr bwMode="auto">
          <a:xfrm>
            <a:off x="4251080" y="65317"/>
            <a:ext cx="3753016" cy="365125"/>
            <a:chOff x="106548702" y="106872265"/>
            <a:chExt cx="7009226" cy="688008"/>
          </a:xfrm>
        </p:grpSpPr>
        <p:sp>
          <p:nvSpPr>
            <p:cNvPr id="106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0" name="Group 2"/>
          <p:cNvGrpSpPr>
            <a:grpSpLocks/>
          </p:cNvGrpSpPr>
          <p:nvPr/>
        </p:nvGrpSpPr>
        <p:grpSpPr bwMode="auto">
          <a:xfrm>
            <a:off x="8085066" y="59859"/>
            <a:ext cx="3753016" cy="365125"/>
            <a:chOff x="106548702" y="106872265"/>
            <a:chExt cx="7009226" cy="688008"/>
          </a:xfrm>
        </p:grpSpPr>
        <p:sp>
          <p:nvSpPr>
            <p:cNvPr id="131" name="Rectangle 3"/>
            <p:cNvSpPr>
              <a:spLocks noChangeArrowheads="1"/>
            </p:cNvSpPr>
            <p:nvPr/>
          </p:nvSpPr>
          <p:spPr bwMode="auto">
            <a:xfrm>
              <a:off x="106548702" y="107069216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4"/>
            <p:cNvSpPr>
              <a:spLocks noChangeArrowheads="1"/>
            </p:cNvSpPr>
            <p:nvPr/>
          </p:nvSpPr>
          <p:spPr bwMode="auto">
            <a:xfrm>
              <a:off x="107012936" y="106969423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5"/>
            <p:cNvSpPr>
              <a:spLocks noChangeArrowheads="1"/>
            </p:cNvSpPr>
            <p:nvPr/>
          </p:nvSpPr>
          <p:spPr bwMode="auto">
            <a:xfrm>
              <a:off x="107364628" y="107166371"/>
              <a:ext cx="281359" cy="281359"/>
            </a:xfrm>
            <a:prstGeom prst="rect">
              <a:avLst/>
            </a:prstGeom>
            <a:solidFill>
              <a:srgbClr val="FAF7D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6"/>
            <p:cNvSpPr>
              <a:spLocks noChangeArrowheads="1"/>
            </p:cNvSpPr>
            <p:nvPr/>
          </p:nvSpPr>
          <p:spPr bwMode="auto">
            <a:xfrm>
              <a:off x="107716320" y="106928536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7"/>
            <p:cNvSpPr>
              <a:spLocks noChangeArrowheads="1"/>
            </p:cNvSpPr>
            <p:nvPr/>
          </p:nvSpPr>
          <p:spPr bwMode="auto">
            <a:xfrm>
              <a:off x="107814795" y="10727891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8"/>
            <p:cNvSpPr>
              <a:spLocks noChangeArrowheads="1"/>
            </p:cNvSpPr>
            <p:nvPr/>
          </p:nvSpPr>
          <p:spPr bwMode="auto">
            <a:xfrm>
              <a:off x="108152418" y="107096034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9"/>
            <p:cNvSpPr>
              <a:spLocks noChangeArrowheads="1"/>
            </p:cNvSpPr>
            <p:nvPr/>
          </p:nvSpPr>
          <p:spPr bwMode="auto">
            <a:xfrm>
              <a:off x="108546314" y="10695535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0"/>
            <p:cNvSpPr>
              <a:spLocks noChangeArrowheads="1"/>
            </p:cNvSpPr>
            <p:nvPr/>
          </p:nvSpPr>
          <p:spPr bwMode="auto">
            <a:xfrm>
              <a:off x="108491354" y="107278914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1"/>
            <p:cNvSpPr>
              <a:spLocks noChangeArrowheads="1"/>
            </p:cNvSpPr>
            <p:nvPr/>
          </p:nvSpPr>
          <p:spPr bwMode="auto">
            <a:xfrm>
              <a:off x="108912071" y="107083284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2"/>
            <p:cNvSpPr>
              <a:spLocks noChangeArrowheads="1"/>
            </p:cNvSpPr>
            <p:nvPr/>
          </p:nvSpPr>
          <p:spPr bwMode="auto">
            <a:xfrm>
              <a:off x="109263761" y="106969423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"/>
            <p:cNvSpPr>
              <a:spLocks noChangeArrowheads="1"/>
            </p:cNvSpPr>
            <p:nvPr/>
          </p:nvSpPr>
          <p:spPr bwMode="auto">
            <a:xfrm>
              <a:off x="109685801" y="107110102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"/>
            <p:cNvSpPr>
              <a:spLocks noChangeArrowheads="1"/>
            </p:cNvSpPr>
            <p:nvPr/>
          </p:nvSpPr>
          <p:spPr bwMode="auto">
            <a:xfrm>
              <a:off x="110079689" y="106928536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5"/>
            <p:cNvSpPr>
              <a:spLocks noChangeArrowheads="1"/>
            </p:cNvSpPr>
            <p:nvPr/>
          </p:nvSpPr>
          <p:spPr bwMode="auto">
            <a:xfrm>
              <a:off x="110121892" y="107278914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6"/>
            <p:cNvSpPr>
              <a:spLocks noChangeArrowheads="1"/>
            </p:cNvSpPr>
            <p:nvPr/>
          </p:nvSpPr>
          <p:spPr bwMode="auto">
            <a:xfrm>
              <a:off x="110473583" y="107096034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7"/>
            <p:cNvSpPr>
              <a:spLocks noChangeArrowheads="1"/>
            </p:cNvSpPr>
            <p:nvPr/>
          </p:nvSpPr>
          <p:spPr bwMode="auto">
            <a:xfrm>
              <a:off x="110868792" y="10688501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8"/>
            <p:cNvSpPr>
              <a:spLocks noChangeArrowheads="1"/>
            </p:cNvSpPr>
            <p:nvPr/>
          </p:nvSpPr>
          <p:spPr bwMode="auto">
            <a:xfrm>
              <a:off x="110951884" y="107278914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9"/>
            <p:cNvSpPr>
              <a:spLocks noChangeArrowheads="1"/>
            </p:cNvSpPr>
            <p:nvPr/>
          </p:nvSpPr>
          <p:spPr bwMode="auto">
            <a:xfrm>
              <a:off x="111303577" y="107069216"/>
              <a:ext cx="281359" cy="281359"/>
            </a:xfrm>
            <a:prstGeom prst="rect">
              <a:avLst/>
            </a:prstGeom>
            <a:solidFill>
              <a:srgbClr val="9F30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9F302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20"/>
            <p:cNvSpPr>
              <a:spLocks noChangeArrowheads="1"/>
            </p:cNvSpPr>
            <p:nvPr/>
          </p:nvSpPr>
          <p:spPr bwMode="auto">
            <a:xfrm>
              <a:off x="111655269" y="106872265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21"/>
            <p:cNvSpPr>
              <a:spLocks noChangeArrowheads="1"/>
            </p:cNvSpPr>
            <p:nvPr/>
          </p:nvSpPr>
          <p:spPr bwMode="auto">
            <a:xfrm>
              <a:off x="111725608" y="107236713"/>
              <a:ext cx="281359" cy="281359"/>
            </a:xfrm>
            <a:prstGeom prst="rect">
              <a:avLst/>
            </a:prstGeom>
            <a:solidFill>
              <a:srgbClr val="426E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426E6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22"/>
            <p:cNvSpPr>
              <a:spLocks noChangeArrowheads="1"/>
            </p:cNvSpPr>
            <p:nvPr/>
          </p:nvSpPr>
          <p:spPr bwMode="auto">
            <a:xfrm>
              <a:off x="112105435" y="106997555"/>
              <a:ext cx="281359" cy="281359"/>
            </a:xfrm>
            <a:prstGeom prst="rect">
              <a:avLst/>
            </a:prstGeom>
            <a:solidFill>
              <a:srgbClr val="C0C16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23"/>
            <p:cNvSpPr>
              <a:spLocks noChangeArrowheads="1"/>
            </p:cNvSpPr>
            <p:nvPr/>
          </p:nvSpPr>
          <p:spPr bwMode="auto">
            <a:xfrm>
              <a:off x="112513399" y="106886332"/>
              <a:ext cx="281359" cy="281359"/>
            </a:xfrm>
            <a:prstGeom prst="rect">
              <a:avLst/>
            </a:prstGeom>
            <a:solidFill>
              <a:srgbClr val="FBF8E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24"/>
            <p:cNvSpPr>
              <a:spLocks noChangeArrowheads="1"/>
            </p:cNvSpPr>
            <p:nvPr/>
          </p:nvSpPr>
          <p:spPr bwMode="auto">
            <a:xfrm>
              <a:off x="112471195" y="107250782"/>
              <a:ext cx="281359" cy="281359"/>
            </a:xfrm>
            <a:prstGeom prst="rect">
              <a:avLst/>
            </a:prstGeom>
            <a:solidFill>
              <a:srgbClr val="DC7E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25"/>
            <p:cNvSpPr>
              <a:spLocks noChangeArrowheads="1"/>
            </p:cNvSpPr>
            <p:nvPr/>
          </p:nvSpPr>
          <p:spPr bwMode="auto">
            <a:xfrm>
              <a:off x="112907293" y="107110102"/>
              <a:ext cx="281359" cy="281359"/>
            </a:xfrm>
            <a:prstGeom prst="rect">
              <a:avLst/>
            </a:prstGeom>
            <a:solidFill>
              <a:srgbClr val="C689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27"/>
            <p:cNvSpPr>
              <a:spLocks noChangeArrowheads="1"/>
            </p:cNvSpPr>
            <p:nvPr/>
          </p:nvSpPr>
          <p:spPr bwMode="auto">
            <a:xfrm>
              <a:off x="113276569" y="107209895"/>
              <a:ext cx="281359" cy="281359"/>
            </a:xfrm>
            <a:prstGeom prst="rect">
              <a:avLst/>
            </a:prstGeom>
            <a:solidFill>
              <a:srgbClr val="FCC3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09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796" y="367024"/>
            <a:ext cx="5913487" cy="248834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 descr="2112_FLUS PLAN-6-18-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84" y="0"/>
            <a:ext cx="10559632" cy="683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71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5575" y="0"/>
            <a:ext cx="11864975" cy="6858000"/>
            <a:chOff x="103266944" y="105384600"/>
            <a:chExt cx="13834872" cy="8951976"/>
          </a:xfrm>
        </p:grpSpPr>
        <p:pic>
          <p:nvPicPr>
            <p:cNvPr id="13315" name="Picture 3" descr="2112_CIVIC AMENITIES PLANr1_12-10-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66944" y="105384600"/>
              <a:ext cx="13834872" cy="89519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14071400" y="107270550"/>
              <a:ext cx="211455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38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2112_NATURAL RESOURCES MAP_2-5-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76" y="0"/>
            <a:ext cx="105994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58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588</TotalTime>
  <Words>861</Words>
  <Application>Microsoft Office PowerPoint</Application>
  <PresentationFormat>Custom</PresentationFormat>
  <Paragraphs>126</Paragraphs>
  <Slides>21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Worksheet</vt:lpstr>
      <vt:lpstr>Upper St. Clair Investing In Our Quality of Life 2015 – 2025 </vt:lpstr>
      <vt:lpstr>What makes Upper St. Clair different from other communities? </vt:lpstr>
      <vt:lpstr>Facets of Planning in Upper St. Clair</vt:lpstr>
      <vt:lpstr>Highlights of the Refinements to Date * * August to September 2015 refinements requested are incorporated into the public review draft </vt:lpstr>
      <vt:lpstr>Comprehensive Planning Goals</vt:lpstr>
      <vt:lpstr>Commitment to Responsibility </vt:lpstr>
      <vt:lpstr>Commitment to Connectivity</vt:lpstr>
      <vt:lpstr>PowerPoint Presentation</vt:lpstr>
      <vt:lpstr>PowerPoint Presentation</vt:lpstr>
      <vt:lpstr>Commitment to Outreach </vt:lpstr>
      <vt:lpstr>Commitment to Civic Space </vt:lpstr>
      <vt:lpstr>An Action Plan:  Moving Forward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St. Clair Investing In Our Quality of Life 2015 – 2025</dc:title>
  <dc:creator>Colin Hall</dc:creator>
  <cp:lastModifiedBy>Katie Stringent</cp:lastModifiedBy>
  <cp:revision>46</cp:revision>
  <cp:lastPrinted>2015-10-05T18:22:16Z</cp:lastPrinted>
  <dcterms:created xsi:type="dcterms:W3CDTF">2015-10-01T19:25:48Z</dcterms:created>
  <dcterms:modified xsi:type="dcterms:W3CDTF">2015-10-05T20:10:28Z</dcterms:modified>
</cp:coreProperties>
</file>